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333" r:id="rId2"/>
    <p:sldId id="332" r:id="rId3"/>
    <p:sldId id="343" r:id="rId4"/>
    <p:sldId id="344" r:id="rId5"/>
    <p:sldId id="336" r:id="rId6"/>
    <p:sldId id="346" r:id="rId7"/>
    <p:sldId id="327" r:id="rId8"/>
    <p:sldId id="338" r:id="rId9"/>
    <p:sldId id="328" r:id="rId10"/>
    <p:sldId id="366" r:id="rId11"/>
    <p:sldId id="359" r:id="rId12"/>
    <p:sldId id="347" r:id="rId13"/>
    <p:sldId id="349" r:id="rId14"/>
    <p:sldId id="350" r:id="rId15"/>
    <p:sldId id="351" r:id="rId16"/>
    <p:sldId id="353" r:id="rId17"/>
    <p:sldId id="354" r:id="rId18"/>
    <p:sldId id="357" r:id="rId19"/>
    <p:sldId id="352" r:id="rId20"/>
    <p:sldId id="360" r:id="rId21"/>
    <p:sldId id="365" r:id="rId22"/>
    <p:sldId id="364" r:id="rId23"/>
    <p:sldId id="362" r:id="rId24"/>
    <p:sldId id="363" r:id="rId25"/>
    <p:sldId id="361" r:id="rId26"/>
    <p:sldId id="355" r:id="rId27"/>
    <p:sldId id="356" r:id="rId28"/>
    <p:sldId id="358" r:id="rId29"/>
    <p:sldId id="367" r:id="rId30"/>
    <p:sldId id="339" r:id="rId31"/>
    <p:sldId id="341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8" autoAdjust="0"/>
    <p:restoredTop sz="94648"/>
  </p:normalViewPr>
  <p:slideViewPr>
    <p:cSldViewPr snapToGrid="0" snapToObjects="1">
      <p:cViewPr>
        <p:scale>
          <a:sx n="68" d="100"/>
          <a:sy n="68" d="100"/>
        </p:scale>
        <p:origin x="1808" y="9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38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400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9003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9328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0816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6546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E9D82-3323-464D-8A71-E0D5E03EDF5E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E9D82-3323-464D-8A71-E0D5E03EDF5E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E9D82-3323-464D-8A71-E0D5E03EDF5E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E9D82-3323-464D-8A71-E0D5E03EDF5E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E9D82-3323-464D-8A71-E0D5E03EDF5E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E9D82-3323-464D-8A71-E0D5E03EDF5E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E9D82-3323-464D-8A71-E0D5E03EDF5E}" type="datetimeFigureOut">
              <a:rPr lang="en-US" smtClean="0"/>
              <a:t>11/7/17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E9D82-3323-464D-8A71-E0D5E03EDF5E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E9D82-3323-464D-8A71-E0D5E03EDF5E}" type="datetimeFigureOut">
              <a:rPr lang="en-US" smtClean="0"/>
              <a:t>11/7/17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E9D82-3323-464D-8A71-E0D5E03EDF5E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E9D82-3323-464D-8A71-E0D5E03EDF5E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E9D82-3323-464D-8A71-E0D5E03EDF5E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75785"/>
            <a:ext cx="7772400" cy="1470025"/>
          </a:xfrm>
        </p:spPr>
        <p:txBody>
          <a:bodyPr/>
          <a:lstStyle/>
          <a:p>
            <a:r>
              <a:rPr lang="en-US" dirty="0" err="1" smtClean="0"/>
              <a:t>DataSpread</a:t>
            </a:r>
            <a:r>
              <a:rPr lang="en-US" dirty="0" smtClean="0"/>
              <a:t>: Unifying Databases and Spreadsheets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424454"/>
            <a:ext cx="77724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Mangesh Bendre</a:t>
            </a:r>
            <a:endParaRPr lang="en-US" dirty="0"/>
          </a:p>
        </p:txBody>
      </p:sp>
      <p:pic>
        <p:nvPicPr>
          <p:cNvPr id="4" name="Picture 3" descr="I_DataSpread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36" y="1931221"/>
            <a:ext cx="4982963" cy="336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1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Prototype: Web Based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5257800" cy="517768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097" y="2123517"/>
            <a:ext cx="3831607" cy="37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2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Goal : </a:t>
            </a:r>
            <a:r>
              <a:rPr lang="en-US" dirty="0"/>
              <a:t>To effortlessly handle </a:t>
            </a:r>
            <a:r>
              <a:rPr lang="en-US" dirty="0" smtClean="0"/>
              <a:t>spreadsheets with billions of cells.</a:t>
            </a: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Problem: How do we represent the data to allow efficient access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5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376"/>
            <a:ext cx="8229600" cy="1143000"/>
          </a:xfrm>
        </p:spPr>
        <p:txBody>
          <a:bodyPr/>
          <a:lstStyle/>
          <a:p>
            <a:r>
              <a:rPr lang="en-US" dirty="0" smtClean="0"/>
              <a:t>Problem</a:t>
            </a:r>
            <a:r>
              <a:rPr lang="en-US" dirty="0" smtClean="0"/>
              <a:t>: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877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Q: how do we represent spreadsheet data?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6151"/>
          <a:stretch/>
        </p:blipFill>
        <p:spPr>
          <a:xfrm>
            <a:off x="364526" y="2359052"/>
            <a:ext cx="2410570" cy="449894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57732"/>
          <a:stretch/>
        </p:blipFill>
        <p:spPr>
          <a:xfrm>
            <a:off x="3221934" y="2386379"/>
            <a:ext cx="2892685" cy="4493266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656518" y="4703300"/>
            <a:ext cx="4172960" cy="19516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Dense spreadsheets: represent as tables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(Row #, Col1 </a:t>
            </a:r>
            <a:r>
              <a:rPr lang="en-US" dirty="0" err="1" smtClean="0">
                <a:solidFill>
                  <a:srgbClr val="0000FF"/>
                </a:solidFill>
              </a:rPr>
              <a:t>val</a:t>
            </a:r>
            <a:r>
              <a:rPr lang="en-US" dirty="0" smtClean="0">
                <a:solidFill>
                  <a:srgbClr val="0000FF"/>
                </a:solidFill>
              </a:rPr>
              <a:t>, Col2 </a:t>
            </a:r>
            <a:r>
              <a:rPr lang="en-US" dirty="0" err="1" smtClean="0">
                <a:solidFill>
                  <a:srgbClr val="0000FF"/>
                </a:solidFill>
              </a:rPr>
              <a:t>val</a:t>
            </a:r>
            <a:r>
              <a:rPr lang="en-US" dirty="0" smtClean="0">
                <a:solidFill>
                  <a:srgbClr val="0000FF"/>
                </a:solidFill>
              </a:rPr>
              <a:t>, </a:t>
            </a:r>
            <a:r>
              <a:rPr lang="is-IS" dirty="0" smtClean="0">
                <a:solidFill>
                  <a:srgbClr val="0000FF"/>
                </a:solidFill>
              </a:rPr>
              <a:t>…)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Sparse spreadsheets: represent as triples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(Row #, Column #, Value)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9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Problem</a:t>
            </a:r>
            <a:r>
              <a:rPr lang="en-US" dirty="0" smtClean="0"/>
              <a:t>: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However, even if we only use “tables”, carving out the ideal # partitions (min. storage, </a:t>
            </a:r>
            <a:r>
              <a:rPr lang="en-US" dirty="0" err="1" smtClean="0"/>
              <a:t>modif</a:t>
            </a:r>
            <a:r>
              <a:rPr lang="en-US" dirty="0" smtClean="0"/>
              <a:t>., access) </a:t>
            </a:r>
          </a:p>
          <a:p>
            <a:pPr marL="0" indent="0">
              <a:buNone/>
            </a:pPr>
            <a:r>
              <a:rPr lang="en-US" dirty="0" smtClean="0"/>
              <a:t>is </a:t>
            </a:r>
            <a:r>
              <a:rPr lang="en-US" b="1" dirty="0" smtClean="0">
                <a:solidFill>
                  <a:srgbClr val="0000FF"/>
                </a:solidFill>
              </a:rPr>
              <a:t>NP-Hard</a:t>
            </a:r>
          </a:p>
          <a:p>
            <a:pPr>
              <a:buFont typeface="Wingdings" charset="0"/>
              <a:buChar char="è"/>
            </a:pPr>
            <a:r>
              <a:rPr lang="en-US" i="1" dirty="0" smtClean="0">
                <a:sym typeface="Wingdings"/>
              </a:rPr>
              <a:t>Reduction from </a:t>
            </a:r>
            <a:r>
              <a:rPr lang="en-US" i="1" dirty="0" smtClean="0">
                <a:solidFill>
                  <a:srgbClr val="FF0000"/>
                </a:solidFill>
                <a:sym typeface="Wingdings"/>
              </a:rPr>
              <a:t>min. edge-length partition of rectilinear polygons</a:t>
            </a: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Thankfully, we have a way out</a:t>
            </a:r>
            <a:r>
              <a:rPr lang="is-IS" dirty="0" smtClean="0">
                <a:sym typeface="Wingdings"/>
              </a:rPr>
              <a:t>…</a:t>
            </a:r>
            <a:r>
              <a:rPr lang="en-US" dirty="0" smtClean="0">
                <a:sym typeface="Wingdings"/>
              </a:rPr>
              <a:t> 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7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Constrain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new class of </a:t>
            </a:r>
            <a:r>
              <a:rPr lang="en-US" dirty="0" err="1" smtClean="0"/>
              <a:t>partitionings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rgbClr val="0000FF"/>
                </a:solidFill>
              </a:rPr>
              <a:t>recursive </a:t>
            </a:r>
            <a:r>
              <a:rPr lang="en-US" b="1" dirty="0" err="1" smtClean="0">
                <a:solidFill>
                  <a:srgbClr val="0000FF"/>
                </a:solidFill>
              </a:rPr>
              <a:t>decomp</a:t>
            </a:r>
            <a:r>
              <a:rPr lang="en-US" dirty="0" smtClean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834881" y="2575057"/>
            <a:ext cx="3457111" cy="31276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782700" y="2114497"/>
            <a:ext cx="0" cy="38920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782700" y="4103287"/>
            <a:ext cx="1673917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623223" y="4843599"/>
            <a:ext cx="2159477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563465" y="2375167"/>
            <a:ext cx="0" cy="2468432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82700" y="3021528"/>
            <a:ext cx="167391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9249" y="6310829"/>
            <a:ext cx="4127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 very natural class of </a:t>
            </a:r>
            <a:r>
              <a:rPr lang="en-US" sz="2000" dirty="0" err="1" smtClean="0"/>
              <a:t>partitionings</a:t>
            </a:r>
            <a:r>
              <a:rPr lang="en-US" sz="2000" dirty="0" smtClean="0"/>
              <a:t>!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r="69523" b="53278"/>
          <a:stretch/>
        </p:blipFill>
        <p:spPr>
          <a:xfrm>
            <a:off x="4797624" y="2575057"/>
            <a:ext cx="3974501" cy="343153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409085" y="3021528"/>
            <a:ext cx="682015" cy="1564190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713360" y="4232170"/>
            <a:ext cx="682015" cy="1564190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6043697" y="4420207"/>
            <a:ext cx="775623" cy="1976683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rot="5400000">
            <a:off x="7032038" y="2432756"/>
            <a:ext cx="775623" cy="1976683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4" grpId="0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Constrain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5963" y="1600200"/>
            <a:ext cx="4558037" cy="4902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The optimal recursive </a:t>
            </a:r>
            <a:r>
              <a:rPr lang="en-US" sz="2800" dirty="0" err="1" smtClean="0">
                <a:solidFill>
                  <a:srgbClr val="0000FF"/>
                </a:solidFill>
              </a:rPr>
              <a:t>decomp</a:t>
            </a:r>
            <a:r>
              <a:rPr lang="en-US" sz="2800" dirty="0" smtClean="0">
                <a:solidFill>
                  <a:srgbClr val="0000FF"/>
                </a:solidFill>
              </a:rPr>
              <a:t>. partitioning can be found in PTIME using DP</a:t>
            </a:r>
          </a:p>
          <a:p>
            <a:pPr marL="0" indent="0">
              <a:buNone/>
            </a:pPr>
            <a:endParaRPr lang="en-US" sz="2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2800" dirty="0" smtClean="0">
                <a:sym typeface="Wingdings"/>
              </a:rPr>
              <a:t> </a:t>
            </a:r>
            <a:r>
              <a:rPr lang="en-US" sz="2800" dirty="0" smtClean="0"/>
              <a:t>Still </a:t>
            </a:r>
            <a:r>
              <a:rPr lang="en-US" sz="2800" b="1" dirty="0" smtClean="0"/>
              <a:t>quadratic</a:t>
            </a:r>
            <a:r>
              <a:rPr lang="en-US" sz="2800" dirty="0" smtClean="0"/>
              <a:t> in # rows, columns </a:t>
            </a:r>
            <a:r>
              <a:rPr lang="en-US" sz="2800" dirty="0" smtClean="0">
                <a:sym typeface="Wingdings"/>
              </a:rPr>
              <a:t></a:t>
            </a:r>
          </a:p>
          <a:p>
            <a:pPr marL="0" indent="0">
              <a:buNone/>
            </a:pPr>
            <a:endParaRPr lang="en-US" sz="2800" dirty="0" smtClean="0">
              <a:sym typeface="Wingdings"/>
            </a:endParaRPr>
          </a:p>
          <a:p>
            <a:pPr>
              <a:buFont typeface="Wingdings" charset="0"/>
              <a:buChar char="è"/>
            </a:pPr>
            <a:r>
              <a:rPr lang="en-US" sz="2800" dirty="0" smtClean="0">
                <a:sym typeface="Wingdings"/>
              </a:rPr>
              <a:t>Merge rows/columns with identical signatures</a:t>
            </a:r>
          </a:p>
          <a:p>
            <a:pPr marL="0" indent="0">
              <a:buNone/>
            </a:pPr>
            <a:r>
              <a:rPr lang="en-US" sz="2800" dirty="0">
                <a:sym typeface="Wingdings"/>
              </a:rPr>
              <a:t>	~</a:t>
            </a:r>
            <a:r>
              <a:rPr lang="en-US" sz="2800" dirty="0" smtClean="0">
                <a:sym typeface="Wingdings"/>
              </a:rPr>
              <a:t> the time for a single scan</a:t>
            </a:r>
          </a:p>
        </p:txBody>
      </p:sp>
      <p:sp>
        <p:nvSpPr>
          <p:cNvPr id="4" name="Rectangle 3"/>
          <p:cNvSpPr/>
          <p:nvPr/>
        </p:nvSpPr>
        <p:spPr>
          <a:xfrm>
            <a:off x="811362" y="2116485"/>
            <a:ext cx="3457111" cy="31276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516399" y="1775496"/>
            <a:ext cx="0" cy="38920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2516400" y="3644715"/>
            <a:ext cx="1916697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599702" y="4385027"/>
            <a:ext cx="1916697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39946" y="1916595"/>
            <a:ext cx="0" cy="2468432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16399" y="2562956"/>
            <a:ext cx="1916698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1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376"/>
            <a:ext cx="8229600" cy="1143000"/>
          </a:xfrm>
        </p:spPr>
        <p:txBody>
          <a:bodyPr/>
          <a:lstStyle/>
          <a:p>
            <a:r>
              <a:rPr lang="en-US" dirty="0" smtClean="0"/>
              <a:t>Problem</a:t>
            </a:r>
            <a:r>
              <a:rPr lang="en-US" dirty="0" smtClean="0"/>
              <a:t>: </a:t>
            </a:r>
            <a:r>
              <a:rPr lang="en-US" dirty="0" smtClean="0"/>
              <a:t>Spreadsheet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877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Q: how do we support spreadsheet operations like insert/delete row/column?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6151"/>
          <a:stretch/>
        </p:blipFill>
        <p:spPr>
          <a:xfrm>
            <a:off x="1879427" y="2131772"/>
            <a:ext cx="2410570" cy="449894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656518" y="4703300"/>
            <a:ext cx="4172960" cy="19516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Inserting a row requires updating the row numbers of subsequent rows.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73457" y="3290406"/>
            <a:ext cx="100597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879427" y="3290406"/>
            <a:ext cx="406573" cy="336452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376"/>
            <a:ext cx="8229600" cy="1143000"/>
          </a:xfrm>
        </p:spPr>
        <p:txBody>
          <a:bodyPr/>
          <a:lstStyle/>
          <a:p>
            <a:r>
              <a:rPr lang="en-US" dirty="0" smtClean="0"/>
              <a:t>Solution : Positional 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877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: Indexing structure that enables efficient spreadsheet operations.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16922" y="2603500"/>
            <a:ext cx="1869878" cy="19516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Insert, Delete and Lookup in </a:t>
            </a:r>
          </a:p>
          <a:p>
            <a:r>
              <a:rPr lang="en-US" dirty="0" smtClean="0"/>
              <a:t>        O(log N)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603500"/>
            <a:ext cx="6066466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9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50" y="1417638"/>
            <a:ext cx="4083050" cy="481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7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2987" y="1589520"/>
            <a:ext cx="3999345" cy="476817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PostgreSQL </a:t>
            </a:r>
            <a:r>
              <a:rPr lang="en-US" dirty="0" smtClean="0">
                <a:solidFill>
                  <a:srgbClr val="0000FF"/>
                </a:solidFill>
              </a:rPr>
              <a:t>backend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800000"/>
                </a:solidFill>
              </a:rPr>
              <a:t>ZK spreadsheet </a:t>
            </a:r>
          </a:p>
          <a:p>
            <a:r>
              <a:rPr lang="en-US" dirty="0" smtClean="0"/>
              <a:t>open-source web frontend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 smtClean="0"/>
              <a:t>Comfortably scales to arbitrarily many rows</a:t>
            </a:r>
          </a:p>
          <a:p>
            <a:pPr marL="0" indent="0">
              <a:buNone/>
            </a:pPr>
            <a:r>
              <a:rPr lang="en-US" i="1" dirty="0" smtClean="0"/>
              <a:t>+ </a:t>
            </a:r>
            <a:r>
              <a:rPr lang="en-US" i="1" dirty="0" smtClean="0"/>
              <a:t>additional features.</a:t>
            </a: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Hopefully bring spreadsheets to the big data age!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I_DataSpread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21" y="628456"/>
            <a:ext cx="4982963" cy="3369533"/>
          </a:xfrm>
          <a:prstGeom prst="rect">
            <a:avLst/>
          </a:prstGeom>
        </p:spPr>
      </p:pic>
      <p:pic>
        <p:nvPicPr>
          <p:cNvPr id="6" name="Picture 5" descr="arch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03" y="3019586"/>
            <a:ext cx="4264121" cy="33381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90" y="3042103"/>
            <a:ext cx="5192418" cy="33155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457199" y="4669411"/>
            <a:ext cx="1128665" cy="669767"/>
          </a:xfrm>
          <a:prstGeom prst="wedgeRoundRectCallout">
            <a:avLst>
              <a:gd name="adj1" fmla="val -58892"/>
              <a:gd name="adj2" fmla="val 74764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1224560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447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Analytics to the 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50586" cy="45259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 smtClean="0"/>
              <a:t>Most of the people doing ad-hoc data manipulation and analysis use spreadsheets, </a:t>
            </a:r>
          </a:p>
          <a:p>
            <a:pPr marL="0" indent="0" algn="ctr">
              <a:buNone/>
            </a:pPr>
            <a:r>
              <a:rPr lang="en-US" b="1" dirty="0" smtClean="0"/>
              <a:t>e.g., Excel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smtClean="0"/>
              <a:t>Why?</a:t>
            </a:r>
          </a:p>
          <a:p>
            <a:pPr marL="0" indent="0">
              <a:buNone/>
            </a:pPr>
            <a:endParaRPr lang="en-US" i="1" dirty="0" smtClean="0"/>
          </a:p>
          <a:p>
            <a:r>
              <a:rPr lang="en-US" i="1" dirty="0" smtClean="0">
                <a:solidFill>
                  <a:srgbClr val="800000"/>
                </a:solidFill>
              </a:rPr>
              <a:t>Easy to use</a:t>
            </a:r>
            <a:r>
              <a:rPr lang="en-US" i="1" dirty="0" smtClean="0"/>
              <a:t>: direct manipulation of data</a:t>
            </a:r>
          </a:p>
          <a:p>
            <a:r>
              <a:rPr lang="en-US" i="1" dirty="0" smtClean="0"/>
              <a:t>Built-in </a:t>
            </a:r>
            <a:r>
              <a:rPr lang="en-US" i="1" dirty="0" smtClean="0">
                <a:solidFill>
                  <a:srgbClr val="800000"/>
                </a:solidFill>
              </a:rPr>
              <a:t>visualization</a:t>
            </a:r>
            <a:r>
              <a:rPr lang="en-US" i="1" dirty="0" smtClean="0"/>
              <a:t> capabilities</a:t>
            </a:r>
          </a:p>
          <a:p>
            <a:r>
              <a:rPr lang="en-US" i="1" dirty="0" smtClean="0">
                <a:solidFill>
                  <a:srgbClr val="800000"/>
                </a:solidFill>
              </a:rPr>
              <a:t>Flexible</a:t>
            </a:r>
            <a:r>
              <a:rPr lang="en-US" i="1" dirty="0" smtClean="0"/>
              <a:t>: no need for a </a:t>
            </a:r>
            <a:r>
              <a:rPr lang="en-US" i="1" dirty="0" smtClean="0">
                <a:solidFill>
                  <a:srgbClr val="800000"/>
                </a:solidFill>
              </a:rPr>
              <a:t>schema</a:t>
            </a:r>
          </a:p>
          <a:p>
            <a:pPr marL="0" indent="0" algn="ctr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05796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Problem: Navigation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57200" y="2284412"/>
            <a:ext cx="8013700" cy="4254500"/>
            <a:chOff x="0" y="0"/>
            <a:chExt cx="12192000" cy="685879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282BA0B9-7250-4C28-9E70-B7AD8C063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96525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8BF78AE0-1A32-4CE6-BDBA-3935A99A1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5250"/>
              <a:ext cx="12191999" cy="5893540"/>
            </a:xfrm>
            <a:prstGeom prst="rect">
              <a:avLst/>
            </a:prstGeom>
          </p:spPr>
        </p:pic>
      </p:grp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57200" y="1406957"/>
            <a:ext cx="5537200" cy="1293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</a:t>
            </a:r>
            <a:r>
              <a:rPr lang="en-US" smtClean="0"/>
              <a:t>to browse big data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Solution: Navigation Support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6" y="1143000"/>
            <a:ext cx="8568267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5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Goal : </a:t>
            </a:r>
            <a:r>
              <a:rPr lang="en-US" dirty="0"/>
              <a:t>To effortlessly handle </a:t>
            </a:r>
            <a:r>
              <a:rPr lang="en-US" dirty="0" smtClean="0"/>
              <a:t>spreadsheets with billions of cells </a:t>
            </a:r>
            <a:r>
              <a:rPr lang="en-US" b="1" dirty="0" smtClean="0">
                <a:solidFill>
                  <a:srgbClr val="FF0000"/>
                </a:solidFill>
              </a:rPr>
              <a:t>and formulae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Problem: How do we maintain interactivity while dealing with large and complex formulae</a:t>
            </a:r>
            <a:r>
              <a:rPr lang="en-US" dirty="0" smtClean="0">
                <a:sym typeface="Wingdings"/>
              </a:rPr>
              <a:t>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Interactivity for Formula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Observation: A formula that accesses a million cell cannot be executed interactively (&lt;500ms).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Solution: </a:t>
            </a:r>
            <a:r>
              <a:rPr lang="en-US" dirty="0" smtClean="0">
                <a:solidFill>
                  <a:srgbClr val="FF0000"/>
                </a:solidFill>
              </a:rPr>
              <a:t>Asynchronous formula computation.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Challenges: How to present a consistent view of the spreadsheet?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4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Asynchronous formula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Consistent view:-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Never show incorrect data to users.</a:t>
            </a:r>
          </a:p>
          <a:p>
            <a:r>
              <a:rPr lang="en-US" dirty="0" smtClean="0"/>
              <a:t>Identify dependent cells in a constant time.</a:t>
            </a:r>
          </a:p>
          <a:p>
            <a:pPr lvl="1"/>
            <a:r>
              <a:rPr lang="en-US" dirty="0" smtClean="0"/>
              <a:t>Tolerate False positives. </a:t>
            </a:r>
          </a:p>
          <a:p>
            <a:pPr lvl="1"/>
            <a:r>
              <a:rPr lang="en-US" dirty="0"/>
              <a:t>Dependency Graph Compression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Computation Scheduling</a:t>
            </a:r>
          </a:p>
          <a:p>
            <a:pPr lvl="1"/>
            <a:r>
              <a:rPr lang="en-US" dirty="0" smtClean="0"/>
              <a:t>I/O is a bottleneck. How to fetch cells for efficient computation ?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3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Expressivity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Goal : To make spreadsheets more expressive. </a:t>
            </a: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Inspired from relational databases.</a:t>
            </a:r>
          </a:p>
          <a:p>
            <a:r>
              <a:rPr lang="en-US" dirty="0">
                <a:sym typeface="Wingdings"/>
              </a:rPr>
              <a:t>S</a:t>
            </a:r>
            <a:r>
              <a:rPr lang="en-US" dirty="0" smtClean="0">
                <a:sym typeface="Wingdings"/>
              </a:rPr>
              <a:t>upport the notion of tables on spreadsheets </a:t>
            </a:r>
          </a:p>
          <a:p>
            <a:pPr lvl="1"/>
            <a:r>
              <a:rPr lang="en-US" dirty="0" smtClean="0">
                <a:sym typeface="Wingdings"/>
              </a:rPr>
              <a:t>Relational algebra.</a:t>
            </a:r>
          </a:p>
          <a:p>
            <a:pPr lvl="1"/>
            <a:r>
              <a:rPr lang="en-US" dirty="0" smtClean="0">
                <a:sym typeface="Wingdings"/>
              </a:rPr>
              <a:t>SQL.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3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Management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17638"/>
            <a:ext cx="3935620" cy="452596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144655" y="1417638"/>
            <a:ext cx="3999345" cy="47681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FF"/>
                </a:solidFill>
              </a:rPr>
              <a:t>Tables synced with the backend in real-time</a:t>
            </a:r>
            <a:r>
              <a:rPr lang="en-US" dirty="0">
                <a:solidFill>
                  <a:srgbClr val="0000FF"/>
                </a:solidFill>
              </a:rPr>
              <a:t>.</a:t>
            </a:r>
            <a:endParaRPr lang="en-US" dirty="0" smtClean="0">
              <a:solidFill>
                <a:srgbClr val="800000"/>
              </a:solidFill>
            </a:endParaRPr>
          </a:p>
          <a:p>
            <a:r>
              <a:rPr lang="en-US" dirty="0" smtClean="0"/>
              <a:t>Create table</a:t>
            </a:r>
          </a:p>
          <a:p>
            <a:r>
              <a:rPr lang="en-US" dirty="0" smtClean="0"/>
              <a:t>Link</a:t>
            </a:r>
          </a:p>
          <a:p>
            <a:r>
              <a:rPr lang="en-US" dirty="0" smtClean="0"/>
              <a:t>Unlink </a:t>
            </a:r>
          </a:p>
          <a:p>
            <a:r>
              <a:rPr lang="en-US" dirty="0" smtClean="0"/>
              <a:t>Add tuples</a:t>
            </a:r>
          </a:p>
          <a:p>
            <a:r>
              <a:rPr lang="en-US" dirty="0" smtClean="0"/>
              <a:t>Delete tuples</a:t>
            </a:r>
          </a:p>
          <a:p>
            <a:r>
              <a:rPr lang="en-US" dirty="0" smtClean="0"/>
              <a:t>Add Rows</a:t>
            </a:r>
          </a:p>
          <a:p>
            <a:r>
              <a:rPr lang="en-US" dirty="0" smtClean="0"/>
              <a:t>Delete Rows.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2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Operators.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UNION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DIFFERENCE</a:t>
            </a:r>
          </a:p>
          <a:p>
            <a:r>
              <a:rPr lang="en-US" dirty="0" smtClean="0"/>
              <a:t>INTERSECTION</a:t>
            </a:r>
            <a:endParaRPr lang="en-US" dirty="0"/>
          </a:p>
          <a:p>
            <a:r>
              <a:rPr lang="en-US" dirty="0"/>
              <a:t> </a:t>
            </a:r>
            <a:r>
              <a:rPr lang="en-US" dirty="0" smtClean="0"/>
              <a:t>CROSSPRODUCT</a:t>
            </a:r>
            <a:endParaRPr lang="en-US" dirty="0"/>
          </a:p>
          <a:p>
            <a:r>
              <a:rPr lang="en-US" dirty="0"/>
              <a:t> </a:t>
            </a:r>
            <a:r>
              <a:rPr lang="en-US" dirty="0" smtClean="0"/>
              <a:t>SELECT</a:t>
            </a:r>
          </a:p>
          <a:p>
            <a:r>
              <a:rPr lang="en-US" dirty="0" smtClean="0"/>
              <a:t>PROJECT</a:t>
            </a:r>
            <a:endParaRPr lang="en-US" dirty="0"/>
          </a:p>
          <a:p>
            <a:r>
              <a:rPr lang="en-US" dirty="0"/>
              <a:t> </a:t>
            </a:r>
            <a:r>
              <a:rPr lang="en-US" dirty="0" smtClean="0"/>
              <a:t>RENAME</a:t>
            </a:r>
          </a:p>
          <a:p>
            <a:r>
              <a:rPr lang="en-US" dirty="0" smtClean="0"/>
              <a:t>JOIN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0" y="2603500"/>
            <a:ext cx="3187700" cy="1371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Input is a table</a:t>
            </a:r>
          </a:p>
          <a:p>
            <a:r>
              <a:rPr lang="en-US" dirty="0"/>
              <a:t>Output is a table cell.</a:t>
            </a:r>
          </a:p>
        </p:txBody>
      </p:sp>
    </p:spTree>
    <p:extLst>
      <p:ext uri="{BB962C8B-B14F-4D97-AF65-F5344CB8AC3E}">
        <p14:creationId xmlns:p14="http://schemas.microsoft.com/office/powerpoint/2010/main" val="43415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Cell Functions.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27809"/>
            <a:ext cx="8229600" cy="3470744"/>
          </a:xfrm>
        </p:spPr>
      </p:pic>
    </p:spTree>
    <p:extLst>
      <p:ext uri="{BB962C8B-B14F-4D97-AF65-F5344CB8AC3E}">
        <p14:creationId xmlns:p14="http://schemas.microsoft.com/office/powerpoint/2010/main" val="55719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for SQL.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Leverage backend Database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99100" y="4767263"/>
            <a:ext cx="3187700" cy="1371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Input is a </a:t>
            </a:r>
            <a:r>
              <a:rPr lang="en-US" dirty="0" smtClean="0"/>
              <a:t>SQL</a:t>
            </a:r>
            <a:endParaRPr lang="en-US" dirty="0"/>
          </a:p>
          <a:p>
            <a:r>
              <a:rPr lang="en-US" dirty="0"/>
              <a:t>Output is a table cell.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493963"/>
            <a:ext cx="82804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0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Spreadsheets are Terrible!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831" y="1600199"/>
            <a:ext cx="8712955" cy="5147233"/>
          </a:xfrm>
        </p:spPr>
        <p:txBody>
          <a:bodyPr>
            <a:normAutofit fontScale="92500"/>
          </a:bodyPr>
          <a:lstStyle/>
          <a:p>
            <a:pPr lvl="1"/>
            <a:r>
              <a:rPr lang="en-US" i="1" dirty="0" smtClean="0">
                <a:solidFill>
                  <a:srgbClr val="660066"/>
                </a:solidFill>
              </a:rPr>
              <a:t>Slow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ingle change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/>
              <a:t> wait minutes on a 10,000 x 10 spreadsheet</a:t>
            </a:r>
          </a:p>
          <a:p>
            <a:pPr lvl="2"/>
            <a:r>
              <a:rPr lang="en-US" dirty="0" smtClean="0"/>
              <a:t>can’t even open a spreadsheet with &gt;1M cells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speed by itself can prevent analysis</a:t>
            </a:r>
          </a:p>
          <a:p>
            <a:pPr lvl="1"/>
            <a:r>
              <a:rPr lang="en-US" i="1" dirty="0" smtClean="0">
                <a:solidFill>
                  <a:srgbClr val="660066"/>
                </a:solidFill>
              </a:rPr>
              <a:t>Tedious + not Powerful</a:t>
            </a:r>
          </a:p>
          <a:p>
            <a:pPr lvl="2"/>
            <a:r>
              <a:rPr lang="en-US" dirty="0" smtClean="0"/>
              <a:t>filters via copy-paste</a:t>
            </a:r>
          </a:p>
          <a:p>
            <a:pPr lvl="2"/>
            <a:r>
              <a:rPr lang="en-US" dirty="0" smtClean="0"/>
              <a:t>only </a:t>
            </a:r>
            <a:r>
              <a:rPr lang="en-US" dirty="0"/>
              <a:t>FK joins via </a:t>
            </a:r>
            <a:r>
              <a:rPr lang="en-US" dirty="0" smtClean="0"/>
              <a:t>VLOOKUPs; </a:t>
            </a:r>
            <a:r>
              <a:rPr lang="en-US" dirty="0"/>
              <a:t>others impossible</a:t>
            </a:r>
            <a:endParaRPr lang="en-US" dirty="0" smtClean="0"/>
          </a:p>
          <a:p>
            <a:pPr lvl="2"/>
            <a:r>
              <a:rPr lang="en-US" dirty="0">
                <a:solidFill>
                  <a:srgbClr val="FF0000"/>
                </a:solidFill>
              </a:rPr>
              <a:t>even simple operations are </a:t>
            </a:r>
            <a:r>
              <a:rPr lang="en-US" dirty="0" smtClean="0">
                <a:solidFill>
                  <a:srgbClr val="FF0000"/>
                </a:solidFill>
              </a:rPr>
              <a:t>cumbersome</a:t>
            </a:r>
            <a:endParaRPr lang="en-US" dirty="0" smtClean="0"/>
          </a:p>
          <a:p>
            <a:pPr lvl="1"/>
            <a:r>
              <a:rPr lang="en-US" i="1" dirty="0">
                <a:solidFill>
                  <a:srgbClr val="660066"/>
                </a:solidFill>
              </a:rPr>
              <a:t>B</a:t>
            </a:r>
            <a:r>
              <a:rPr lang="en-US" i="1" dirty="0" smtClean="0">
                <a:solidFill>
                  <a:srgbClr val="660066"/>
                </a:solidFill>
              </a:rPr>
              <a:t>rittle</a:t>
            </a:r>
          </a:p>
          <a:p>
            <a:pPr lvl="2"/>
            <a:r>
              <a:rPr lang="en-US" dirty="0" smtClean="0"/>
              <a:t>sharing excel sheets around, no </a:t>
            </a:r>
            <a:r>
              <a:rPr lang="en-US" dirty="0" err="1" smtClean="0"/>
              <a:t>collab</a:t>
            </a:r>
            <a:r>
              <a:rPr lang="en-US" dirty="0" smtClean="0"/>
              <a:t>/recovery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using spreadsheets for collaboration is painful and error-prone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23793" cy="4525963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http://</a:t>
            </a:r>
            <a:r>
              <a:rPr lang="en-US" dirty="0" err="1" smtClean="0">
                <a:solidFill>
                  <a:srgbClr val="FF0000"/>
                </a:solidFill>
              </a:rPr>
              <a:t>dataspread.github.io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44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ataspread-fiverr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8" y="2716156"/>
            <a:ext cx="4706861" cy="12724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6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turn to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38245" cy="480702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Databases are:</a:t>
            </a:r>
          </a:p>
          <a:p>
            <a:pPr marL="342900" lvl="1" indent="-342900">
              <a:buFont typeface="Arial"/>
              <a:buChar char="•"/>
            </a:pPr>
            <a:r>
              <a:rPr lang="en-US" i="1" strike="sngStrike" dirty="0" smtClean="0">
                <a:solidFill>
                  <a:srgbClr val="660066"/>
                </a:solidFill>
              </a:rPr>
              <a:t>Slow</a:t>
            </a:r>
            <a:r>
              <a:rPr lang="en-US" i="1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Scalable</a:t>
            </a:r>
          </a:p>
          <a:p>
            <a:pPr marL="342900" lvl="1" indent="-342900">
              <a:buFont typeface="Arial"/>
              <a:buChar char="•"/>
            </a:pPr>
            <a:r>
              <a:rPr lang="en-US" i="1" strike="sngStrike" dirty="0">
                <a:solidFill>
                  <a:srgbClr val="660066"/>
                </a:solidFill>
              </a:rPr>
              <a:t>Tedious + not </a:t>
            </a:r>
            <a:r>
              <a:rPr lang="en-US" i="1" strike="sngStrike" dirty="0" smtClean="0">
                <a:solidFill>
                  <a:srgbClr val="660066"/>
                </a:solidFill>
              </a:rPr>
              <a:t>Powerful </a:t>
            </a:r>
            <a:r>
              <a:rPr lang="en-US" dirty="0" smtClean="0"/>
              <a:t>Powerful </a:t>
            </a:r>
            <a:r>
              <a:rPr lang="en-US" dirty="0"/>
              <a:t>and </a:t>
            </a:r>
            <a:r>
              <a:rPr lang="en-US" dirty="0" smtClean="0"/>
              <a:t>expressive (SQL)</a:t>
            </a:r>
          </a:p>
          <a:p>
            <a:pPr marL="342900" lvl="1" indent="-342900">
              <a:buFont typeface="Arial"/>
              <a:buChar char="•"/>
            </a:pPr>
            <a:r>
              <a:rPr lang="en-US" i="1" strike="sngStrike" dirty="0" smtClean="0">
                <a:solidFill>
                  <a:srgbClr val="660066"/>
                </a:solidFill>
              </a:rPr>
              <a:t>Brittle</a:t>
            </a:r>
            <a:r>
              <a:rPr lang="en-US" i="1" dirty="0" smtClean="0">
                <a:solidFill>
                  <a:srgbClr val="660066"/>
                </a:solidFill>
              </a:rPr>
              <a:t>  </a:t>
            </a:r>
            <a:r>
              <a:rPr lang="en-US" dirty="0" smtClean="0"/>
              <a:t>Collaboration, recovery, succinct</a:t>
            </a:r>
          </a:p>
          <a:p>
            <a:pPr marL="342900" lvl="1" indent="-342900">
              <a:buFont typeface="Arial"/>
              <a:buChar char="•"/>
            </a:pPr>
            <a:endParaRPr lang="en-US" dirty="0"/>
          </a:p>
          <a:p>
            <a:pPr marL="0" lvl="1" indent="0">
              <a:buNone/>
            </a:pPr>
            <a:r>
              <a:rPr lang="en-US" dirty="0" smtClean="0"/>
              <a:t>So why not use databases? </a:t>
            </a:r>
          </a:p>
          <a:p>
            <a:pPr marL="0" lvl="1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Well, for the same reason why spreadsheets are so useful: </a:t>
            </a:r>
          </a:p>
          <a:p>
            <a:pPr marL="0" lvl="1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342900" lvl="1" indent="-342900">
              <a:buFont typeface="Arial"/>
              <a:buChar char="•"/>
            </a:pPr>
            <a:r>
              <a:rPr lang="en-US" sz="3000" i="1" strike="sngStrike" dirty="0">
                <a:solidFill>
                  <a:srgbClr val="800000"/>
                </a:solidFill>
              </a:rPr>
              <a:t>Easy to </a:t>
            </a:r>
            <a:r>
              <a:rPr lang="en-US" sz="3000" i="1" strike="sngStrike" dirty="0" smtClean="0">
                <a:solidFill>
                  <a:srgbClr val="800000"/>
                </a:solidFill>
              </a:rPr>
              <a:t>use</a:t>
            </a:r>
            <a:r>
              <a:rPr lang="en-US" sz="3000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Not easy to use</a:t>
            </a:r>
            <a:endParaRPr lang="en-US" sz="3000" i="1" strike="sngStrike" dirty="0"/>
          </a:p>
          <a:p>
            <a:r>
              <a:rPr lang="en-US" sz="3000" i="1" strike="sngStrike" dirty="0"/>
              <a:t>Built-in </a:t>
            </a:r>
            <a:r>
              <a:rPr lang="en-US" sz="3000" i="1" strike="sngStrike" dirty="0" smtClean="0">
                <a:solidFill>
                  <a:srgbClr val="800000"/>
                </a:solidFill>
              </a:rPr>
              <a:t>visualization</a:t>
            </a:r>
            <a:r>
              <a:rPr lang="en-US" sz="2800" dirty="0" smtClean="0"/>
              <a:t> No built-in visualization</a:t>
            </a:r>
            <a:endParaRPr lang="en-US" sz="3000" i="1" strike="sngStrike" dirty="0"/>
          </a:p>
          <a:p>
            <a:r>
              <a:rPr lang="en-US" sz="3000" i="1" strike="sngStrike" dirty="0" smtClean="0">
                <a:solidFill>
                  <a:srgbClr val="800000"/>
                </a:solidFill>
              </a:rPr>
              <a:t>Flexible </a:t>
            </a:r>
            <a:r>
              <a:rPr lang="en-US" sz="3000" dirty="0" smtClean="0"/>
              <a:t> Not flexible</a:t>
            </a:r>
            <a:endParaRPr lang="en-US" sz="3500" i="1" strike="sngStrike" dirty="0"/>
          </a:p>
          <a:p>
            <a:endParaRPr lang="en-US" b="1" strike="sngStrike" dirty="0">
              <a:solidFill>
                <a:srgbClr val="800000"/>
              </a:solidFill>
            </a:endParaRPr>
          </a:p>
          <a:p>
            <a:pPr marL="0" lvl="1" indent="0">
              <a:buNone/>
            </a:pPr>
            <a:endParaRPr lang="en-US" i="1" dirty="0" smtClean="0"/>
          </a:p>
          <a:p>
            <a:pPr marL="0" lvl="1" indent="0">
              <a:buNone/>
            </a:pPr>
            <a:endParaRPr lang="en-US" i="1" dirty="0" smtClean="0"/>
          </a:p>
          <a:p>
            <a:pPr marL="0" lvl="1" indent="0">
              <a:buNone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3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Combining the benefits of spreadsheets and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84541"/>
            <a:ext cx="8229600" cy="304162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800000"/>
                </a:solidFill>
              </a:rPr>
              <a:t>Spreadsheet as a frontend interface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800000"/>
                </a:solidFill>
              </a:rPr>
              <a:t>Databases as a backend engine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Result: retain the benefits of both!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But it’s not that simple…</a:t>
            </a:r>
            <a:endParaRPr lang="en-US" i="1" dirty="0"/>
          </a:p>
        </p:txBody>
      </p:sp>
      <p:pic>
        <p:nvPicPr>
          <p:cNvPr id="4" name="Picture 3" descr="I_DataSpread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57" y="615756"/>
            <a:ext cx="4982963" cy="336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Ideologies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Databases and spreadsheets have different ideologies that need to be reconciled…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Due to this, the integration is not trivial…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088571" y="2648939"/>
          <a:ext cx="6785429" cy="27584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{B301B821-A1FF-4177-AEE7-76D212191A09}</a:tableStyleId>
              </a:tblPr>
              <a:tblGrid>
                <a:gridCol w="1725253"/>
                <a:gridCol w="2304398"/>
                <a:gridCol w="2755778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Feature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Databases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Spreadsheets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Data Model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Schema-first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Dynamic/No Schema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Addressing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Tuples</a:t>
                      </a:r>
                      <a:r>
                        <a:rPr lang="en-US" baseline="0" dirty="0" smtClean="0">
                          <a:solidFill>
                            <a:srgbClr val="0000FF"/>
                          </a:solidFill>
                        </a:rPr>
                        <a:t> with PK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Cells, using Row/Col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Presentation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Set-oriented, no such notion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Notion of current window, order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Modifications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Must correspond to queries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Can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be done at any granularity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Computation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Query at a time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Value at a time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7454" y="1600200"/>
            <a:ext cx="3999345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Key Thrusts</a:t>
            </a:r>
          </a:p>
          <a:p>
            <a:r>
              <a:rPr lang="en-US" i="1" dirty="0" smtClean="0">
                <a:solidFill>
                  <a:srgbClr val="800000"/>
                </a:solidFill>
              </a:rPr>
              <a:t>Scalability</a:t>
            </a:r>
          </a:p>
          <a:p>
            <a:pPr lvl="1"/>
            <a:r>
              <a:rPr lang="en-US" dirty="0" smtClean="0"/>
              <a:t>Millions to billions of rows</a:t>
            </a:r>
          </a:p>
          <a:p>
            <a:r>
              <a:rPr lang="en-US" i="1" dirty="0" smtClean="0">
                <a:solidFill>
                  <a:srgbClr val="800000"/>
                </a:solidFill>
              </a:rPr>
              <a:t>Expressiveness</a:t>
            </a:r>
          </a:p>
          <a:p>
            <a:pPr lvl="1"/>
            <a:r>
              <a:rPr lang="en-US" dirty="0" smtClean="0"/>
              <a:t>Express complex operations easily</a:t>
            </a:r>
          </a:p>
          <a:p>
            <a:r>
              <a:rPr lang="en-US" i="1" dirty="0" smtClean="0">
                <a:solidFill>
                  <a:srgbClr val="800000"/>
                </a:solidFill>
              </a:rPr>
              <a:t>Capabilities</a:t>
            </a:r>
          </a:p>
          <a:p>
            <a:pPr lvl="1"/>
            <a:r>
              <a:rPr lang="en-US" dirty="0" smtClean="0"/>
              <a:t>Collaboration, versioning</a:t>
            </a:r>
            <a:endParaRPr lang="en-US" dirty="0"/>
          </a:p>
        </p:txBody>
      </p:sp>
      <p:pic>
        <p:nvPicPr>
          <p:cNvPr id="5" name="Picture 4" descr="I_DataSpread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121" y="615756"/>
            <a:ext cx="4982963" cy="3369533"/>
          </a:xfrm>
          <a:prstGeom prst="rect">
            <a:avLst/>
          </a:prstGeom>
        </p:spPr>
      </p:pic>
      <p:pic>
        <p:nvPicPr>
          <p:cNvPr id="6" name="Picture 5" descr="ar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03" y="3019586"/>
            <a:ext cx="4264121" cy="333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0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Version 0.1: 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ntegration </a:t>
            </a:r>
            <a:r>
              <a:rPr lang="en-US" dirty="0" smtClean="0"/>
              <a:t>of spreadsheets and </a:t>
            </a:r>
            <a:r>
              <a:rPr lang="en-US" dirty="0" smtClean="0"/>
              <a:t>databases.</a:t>
            </a:r>
          </a:p>
          <a:p>
            <a:pPr lvl="1"/>
            <a:r>
              <a:rPr lang="en-US" dirty="0" smtClean="0"/>
              <a:t>Scalable spreadsheets. 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Version </a:t>
            </a:r>
            <a:r>
              <a:rPr lang="en-US" dirty="0" smtClean="0">
                <a:solidFill>
                  <a:srgbClr val="0000FF"/>
                </a:solidFill>
              </a:rPr>
              <a:t>0.3: 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 smtClean="0"/>
              <a:t>Support for tables on a spreadsheet</a:t>
            </a:r>
            <a:endParaRPr lang="en-US" dirty="0"/>
          </a:p>
          <a:p>
            <a:pPr lvl="1"/>
            <a:r>
              <a:rPr lang="en-US" dirty="0" smtClean="0"/>
              <a:t>Relational Operators. </a:t>
            </a:r>
          </a:p>
          <a:p>
            <a:pPr lvl="1"/>
            <a:r>
              <a:rPr lang="en-US" dirty="0" smtClean="0"/>
              <a:t>SQL</a:t>
            </a:r>
          </a:p>
          <a:p>
            <a:pPr lvl="1"/>
            <a:r>
              <a:rPr lang="en-US" dirty="0" smtClean="0"/>
              <a:t>Asynchronous formula computation. </a:t>
            </a:r>
          </a:p>
          <a:p>
            <a:pPr lvl="1"/>
            <a:r>
              <a:rPr lang="en-US" dirty="0" smtClean="0"/>
              <a:t>Multi-cell functions. </a:t>
            </a:r>
            <a:endParaRPr lang="en-US" dirty="0"/>
          </a:p>
          <a:p>
            <a:pPr lvl="1"/>
            <a:r>
              <a:rPr lang="en-US" dirty="0" smtClean="0"/>
              <a:t>Capture dependency using database.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Prototype: Excel Based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60" y="1360344"/>
            <a:ext cx="3909140" cy="25660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Screen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2888"/>
            <a:ext cx="3920725" cy="41070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842" y="4039919"/>
            <a:ext cx="2840946" cy="28180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620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ixel">
      <a:majorFont>
        <a:latin typeface="Corbel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orbel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15369</TotalTime>
  <Words>826</Words>
  <Application>Microsoft Macintosh PowerPoint</Application>
  <PresentationFormat>On-screen Show (4:3)</PresentationFormat>
  <Paragraphs>217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Corbel</vt:lpstr>
      <vt:lpstr>Wingdings</vt:lpstr>
      <vt:lpstr>Arial</vt:lpstr>
      <vt:lpstr>Office Theme</vt:lpstr>
      <vt:lpstr>DataSpread: Unifying Databases and Spreadsheets</vt:lpstr>
      <vt:lpstr>Data Analytics to the People</vt:lpstr>
      <vt:lpstr>But Spreadsheets are Terrible!</vt:lpstr>
      <vt:lpstr>Let’s turn to Databases</vt:lpstr>
      <vt:lpstr>Combining the benefits of spreadsheets and databases</vt:lpstr>
      <vt:lpstr>Different Ideologies</vt:lpstr>
      <vt:lpstr>High Level Idea</vt:lpstr>
      <vt:lpstr>Current Progress</vt:lpstr>
      <vt:lpstr>Initial Prototype: Excel Based</vt:lpstr>
      <vt:lpstr>Current Prototype: Web Based</vt:lpstr>
      <vt:lpstr>Scalability</vt:lpstr>
      <vt:lpstr>Problem: Representation</vt:lpstr>
      <vt:lpstr>Problem: Representation</vt:lpstr>
      <vt:lpstr>Solution: Constrain the Problem</vt:lpstr>
      <vt:lpstr>Solution: Constrain the Problem</vt:lpstr>
      <vt:lpstr>Problem: Spreadsheet operations</vt:lpstr>
      <vt:lpstr>Solution : Positional Indexing</vt:lpstr>
      <vt:lpstr>Framework</vt:lpstr>
      <vt:lpstr>Current Prototype</vt:lpstr>
      <vt:lpstr>Problem: Navigation</vt:lpstr>
      <vt:lpstr>Solution: Navigation Support</vt:lpstr>
      <vt:lpstr>Scalability</vt:lpstr>
      <vt:lpstr>Interactivity for Formula Computation</vt:lpstr>
      <vt:lpstr>Asynchronous formula Computation</vt:lpstr>
      <vt:lpstr>Expressivity</vt:lpstr>
      <vt:lpstr>Table Management</vt:lpstr>
      <vt:lpstr>Relational Operators.</vt:lpstr>
      <vt:lpstr>Multi Cell Functions.</vt:lpstr>
      <vt:lpstr>Support for SQL.</vt:lpstr>
      <vt:lpstr>Demo!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Mangesh Bendre</cp:lastModifiedBy>
  <cp:revision>902</cp:revision>
  <dcterms:created xsi:type="dcterms:W3CDTF">2015-05-16T14:51:23Z</dcterms:created>
  <dcterms:modified xsi:type="dcterms:W3CDTF">2017-11-08T17:11:38Z</dcterms:modified>
</cp:coreProperties>
</file>